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embeddedFontLst>
    <p:embeddedFont>
      <p:font typeface="Montserrat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qWfaeALfyfMQmylq5SW1/kvzZ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4" name="Google Shape;174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8b485b1f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a8b485b1f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4" name="Google Shape;184;ga8b485b1f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" name="Google Shape;190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8" name="Google Shape;198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4" name="Google Shape;204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6" name="Google Shape;216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2" name="Google Shape;24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8" name="Google Shape;248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7" name="Google Shape;25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6" name="Google Shape;26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3" name="Google Shape;283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1" name="Google Shape;291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2" name="Google Shape;30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0" name="Google Shape;31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6" name="Google Shape;31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9" name="Google Shape;33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9" name="Google Shape;349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9" name="Google Shape;359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7" name="Google Shape;367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3" name="Google Shape;143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Machine Learning – Time Series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Additive vs Multiplicative Decompose</a:t>
            </a:r>
            <a:endParaRPr/>
          </a:p>
        </p:txBody>
      </p:sp>
      <p:sp>
        <p:nvSpPr>
          <p:cNvPr id="177" name="Google Shape;177;ga8b485b1ff_0_101"/>
          <p:cNvSpPr txBox="1"/>
          <p:nvPr/>
        </p:nvSpPr>
        <p:spPr>
          <a:xfrm>
            <a:off x="623875" y="1690825"/>
            <a:ext cx="19575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</a:t>
            </a: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Residuals</a:t>
            </a: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a8b485b1ff_0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1850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a8b485b1ff_0_101"/>
          <p:cNvSpPr txBox="1"/>
          <p:nvPr/>
        </p:nvSpPr>
        <p:spPr>
          <a:xfrm>
            <a:off x="3039750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a8b485b1ff_0_101"/>
          <p:cNvSpPr txBox="1"/>
          <p:nvPr/>
        </p:nvSpPr>
        <p:spPr>
          <a:xfrm>
            <a:off x="6351900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20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3" name="Google Shape;193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a8b485b1ff_0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Simple Exponential Smoothing (SES)</a:t>
            </a:r>
            <a:endParaRPr/>
          </a:p>
        </p:txBody>
      </p:sp>
      <p:sp>
        <p:nvSpPr>
          <p:cNvPr id="207" name="Google Shape;207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lang="en-GB" sz="1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alpha (0-1), que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suaviza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sz="1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8425" y="2440475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a8b485b1ff_0_120"/>
          <p:cNvSpPr txBox="1"/>
          <p:nvPr/>
        </p:nvSpPr>
        <p:spPr>
          <a:xfrm>
            <a:off x="879600" y="30954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 L el nivel calculado por SES, e Y el de la propia serie temporal.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 mayor es alpha, más se asemeja a la serie original.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a8b485b1ff_0_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601" y="4074325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a8b485b1ff_0_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8200" y="2195550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a8b485b1ff_0_1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71682" y="4074325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 Exponential Smoothing (DES)</a:t>
            </a:r>
            <a:endParaRPr/>
          </a:p>
        </p:txBody>
      </p:sp>
      <p:sp>
        <p:nvSpPr>
          <p:cNvPr id="219" name="Google Shape;219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 con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tendencias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Time Series. Double Exponential Smoothing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maneja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</a:t>
            </a:r>
            <a:r>
              <a:rPr lang="en-GB" sz="1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sin seasonality,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comparación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alpha,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dependerá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beta.</a:t>
            </a:r>
            <a:endParaRPr sz="1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a8b485b1ff_0_134"/>
          <p:cNvSpPr txBox="1"/>
          <p:nvPr/>
        </p:nvSpPr>
        <p:spPr>
          <a:xfrm>
            <a:off x="6796887" y="2955715"/>
            <a:ext cx="330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 es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puntos a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a8b485b1ff_0_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7725" y="2932750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a8b485b1ff_0_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1513" y="2404500"/>
            <a:ext cx="2019275" cy="3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a8b485b1ff_0_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3650" y="3513550"/>
            <a:ext cx="2019275" cy="44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a8b485b1ff_0_134"/>
          <p:cNvSpPr/>
          <p:nvPr/>
        </p:nvSpPr>
        <p:spPr>
          <a:xfrm>
            <a:off x="5796200" y="268925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a8b485b1ff_0_134"/>
          <p:cNvSpPr/>
          <p:nvPr/>
        </p:nvSpPr>
        <p:spPr>
          <a:xfrm rot="10793389">
            <a:off x="6318758" y="332091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a8b485b1ff_0_1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6925A7-17B4-4998-B823-EB2D3E70863F}"/>
              </a:ext>
            </a:extLst>
          </p:cNvPr>
          <p:cNvSpPr txBox="1"/>
          <p:nvPr/>
        </p:nvSpPr>
        <p:spPr>
          <a:xfrm>
            <a:off x="914400" y="3030350"/>
            <a:ext cx="3863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En nuestro código Alpha será </a:t>
            </a:r>
            <a:r>
              <a:rPr lang="es-ES" i="1" dirty="0" err="1">
                <a:solidFill>
                  <a:schemeClr val="bg1"/>
                </a:solidFill>
              </a:rPr>
              <a:t>smoothing_level</a:t>
            </a:r>
            <a:endParaRPr lang="es-ES" i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Mientras que Beta será </a:t>
            </a:r>
            <a:r>
              <a:rPr lang="es-ES" i="1" dirty="0" err="1">
                <a:solidFill>
                  <a:schemeClr val="bg1"/>
                </a:solidFill>
              </a:rPr>
              <a:t>smoothing_slope</a:t>
            </a:r>
            <a:r>
              <a:rPr lang="es-ES" i="1" dirty="0">
                <a:solidFill>
                  <a:schemeClr val="bg1"/>
                </a:solidFill>
              </a:rPr>
              <a:t>.</a:t>
            </a:r>
          </a:p>
          <a:p>
            <a:endParaRPr lang="es-ES" i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Cuánto más cercano a 1, menos suavizado.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3" name="Google Shape;233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falta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los Time Series que no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podido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bien, y es seasonality. Triple Exponential Smoothing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incluye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lo largo del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emplea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series 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ambas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(seasonality)</a:t>
            </a:r>
            <a:endParaRPr sz="1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a8b485b1ff_0_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5275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416175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a8b485b1ff_0_1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2275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a8b485b1ff_0_1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35186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a8b485b1ff_0_1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6872" y="4428450"/>
            <a:ext cx="4220925" cy="20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Stationary &amp; Correlation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Stationary</a:t>
            </a:r>
            <a:endParaRPr/>
          </a:p>
        </p:txBody>
      </p:sp>
      <p:sp>
        <p:nvSpPr>
          <p:cNvPr id="251" name="Google Shape;251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serie es stationary (estacionaria) cuando sus propiedades estadísticas no varían con el tiempo.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serie NO es estacionaria cuando su tendencia cambia con el tiempo, su varianza, o tiene seasonality (patrones periódicos).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qué es importante este concepto?</a:t>
            </a:r>
            <a:endParaRPr sz="17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mayoría de modelos trabajan con series estacionarias. Hay que convertirlas para poder modelar los datos. Tendrán una media, varianza y autocorrelación constantes y podremos aplicar la mayoría de conceptos estadísticos.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a8b485b1ff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a8b485b1ff_0_12"/>
          <p:cNvSpPr txBox="1"/>
          <p:nvPr/>
        </p:nvSpPr>
        <p:spPr>
          <a:xfrm>
            <a:off x="906400" y="5495700"/>
            <a:ext cx="106890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técnicas autoregresivas son modelos lineales que dependen de instantes anteriores del Time Series. Necesitamos que las features sean independientes y no estén correlacionadas unas con otras. Por eso quitamos la seasonality, para que no exista correlación alta. Las features tienen que ser totalmente independientes.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"/>
          <p:cNvSpPr txBox="1"/>
          <p:nvPr/>
        </p:nvSpPr>
        <p:spPr>
          <a:xfrm>
            <a:off x="637449" y="1543988"/>
            <a:ext cx="5026751" cy="222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 que mide la correlación de un instante vs sus instantes anteriores.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autocorrelación va de -1 a 1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habitual que cada instante tenga correlación alta con los mas próximos y baja con los mas lejanos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Autocorrelation plot</a:t>
            </a:r>
            <a:endParaRPr sz="3700"/>
          </a:p>
        </p:txBody>
      </p:sp>
      <p:pic>
        <p:nvPicPr>
          <p:cNvPr id="261" name="Google Shape;261;p3" descr="A Gentle Introduction to Autocorrelation and Partial Autocorrel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5628" y="2534826"/>
            <a:ext cx="4749800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877" y="3276600"/>
            <a:ext cx="4407823" cy="28205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7556B42-B51C-4DD1-99D2-2AD08C7EC4A2}"/>
              </a:ext>
            </a:extLst>
          </p:cNvPr>
          <p:cNvSpPr txBox="1"/>
          <p:nvPr/>
        </p:nvSpPr>
        <p:spPr>
          <a:xfrm>
            <a:off x="5965628" y="1543988"/>
            <a:ext cx="22894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· Si es positiva &gt; AR</a:t>
            </a:r>
          </a:p>
          <a:p>
            <a:r>
              <a:rPr lang="es-ES" dirty="0">
                <a:solidFill>
                  <a:schemeClr val="bg1"/>
                </a:solidFill>
              </a:rPr>
              <a:t>· Si es negativa &gt; MA</a:t>
            </a:r>
          </a:p>
          <a:p>
            <a:r>
              <a:rPr lang="es-ES" dirty="0">
                <a:solidFill>
                  <a:schemeClr val="bg1"/>
                </a:solidFill>
              </a:rPr>
              <a:t>· Nula (aleatoria) &gt; ARIMA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Analítica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"/>
          <p:cNvSpPr txBox="1"/>
          <p:nvPr/>
        </p:nvSpPr>
        <p:spPr>
          <a:xfrm>
            <a:off x="607849" y="1208488"/>
            <a:ext cx="5367000" cy="48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hipótesis es una pregunta que acepta si/no como respuesta.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hipótesis nula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hipótesis alternativa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salario medio de España es igual que el europeo?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El salario medio España </a:t>
            </a: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Salario medio europeo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El salario medio España </a:t>
            </a: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&lt;&gt;</a:t>
            </a: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Salario medio europeo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valores p evalúan qué tan bien los datos de la muestra apoyan el argumento de que la hipótesis nula es verdadera.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 p altos: los datos son probables con una hipótesis nula verdadera.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 p bajos: los datos son poco probables con una hipótesis nula verdadera.</a:t>
            </a:r>
            <a:endParaRPr sz="1200">
              <a:solidFill>
                <a:srgbClr val="4D4F5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Pvalor &lt; alpha = 0,05 –&gt; Aceptas la H1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Pvalor &gt;= alpha = 0,05 –&gt;“Aceptas la H0”</a:t>
            </a:r>
            <a:endParaRPr sz="1150" b="1">
              <a:solidFill>
                <a:srgbClr val="2E465B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Test de hipotesis</a:t>
            </a:r>
            <a:endParaRPr sz="3700"/>
          </a:p>
        </p:txBody>
      </p:sp>
      <p:pic>
        <p:nvPicPr>
          <p:cNvPr id="270" name="Google Shape;27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22" y="1466215"/>
            <a:ext cx="517207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8b485b1ff_0_184"/>
          <p:cNvSpPr txBox="1">
            <a:spLocks noGrp="1"/>
          </p:cNvSpPr>
          <p:nvPr>
            <p:ph type="title"/>
          </p:nvPr>
        </p:nvSpPr>
        <p:spPr>
          <a:xfrm>
            <a:off x="441960" y="161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000">
                <a:solidFill>
                  <a:srgbClr val="FF0000"/>
                </a:solidFill>
              </a:rPr>
              <a:t>¿Cómo compruebo si una serie es Stationary?</a:t>
            </a:r>
            <a:endParaRPr sz="4000"/>
          </a:p>
        </p:txBody>
      </p:sp>
      <p:sp>
        <p:nvSpPr>
          <p:cNvPr id="277" name="Google Shape;277;ga8b485b1ff_0_184"/>
          <p:cNvSpPr txBox="1"/>
          <p:nvPr/>
        </p:nvSpPr>
        <p:spPr>
          <a:xfrm>
            <a:off x="441960" y="1366410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 la serie</a:t>
            </a: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crezca/decrezca, tenga una tendencia constante.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comprueba fácilmente de manera gráfica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en varias ventanas y calcula los estadísticos para cada ventana.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plantea la hipótesis nula de que los estadísticos no son constantes en el tiempo. El objetivo es rechazar la hipótesis nula. Rechazaremos la hipótesis nula si su p-value es inferior a su nivel de significación (0.05).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(ADH Test)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tendencia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a8b485b1ff_0_184"/>
          <p:cNvSpPr txBox="1"/>
          <p:nvPr/>
        </p:nvSpPr>
        <p:spPr>
          <a:xfrm>
            <a:off x="441960" y="38779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¿Qué hago para hacerla Stationary?</a:t>
            </a:r>
            <a:endParaRPr sz="4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a8b485b1ff_0_184"/>
          <p:cNvSpPr txBox="1"/>
          <p:nvPr/>
        </p:nvSpPr>
        <p:spPr>
          <a:xfrm>
            <a:off x="441960" y="4858275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habrá que quitar la componente estacional. Diferenciando (siguiente diapo) o utilizando un SARIMA, que tiene en cuenta la seasonality.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hay que quitarla. Puede servir restar la media del TS, restar la componente de la tendencia del modelo aditivo o diferenciar con un lag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diferenciar primero por un lag y luego de nuevo si es necesario para eliminar la autocorrelación.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correlación lineal nos da un indicador de cuánto se relaciona linealmente una variable con otra. La autocorrelación sirve para ver si hay relación entre cada instante y sus lags, es decir, instantes anteriores.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existe una estacionalidad mensual, habrá correlación entre cada instante y su valor 12 instantes más atrás. 24 instantes más atrás también estará relacionado, pero no tanto.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87" name="Google Shape;287;ga8b485b1ff_0_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8b485b1ff_0_205"/>
          <p:cNvSpPr txBox="1"/>
          <p:nvPr/>
        </p:nvSpPr>
        <p:spPr>
          <a:xfrm>
            <a:off x="838200" y="1452776"/>
            <a:ext cx="4976400" cy="197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aplicar moving average sobre la ventana estacional (media de time series para cada ventana)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resta de Y(t) - Y(t-s), siendo s el periodo estacional: 12 (meses), 4 (semanas)...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Deseasonalize</a:t>
            </a:r>
            <a:endParaRPr sz="4300"/>
          </a:p>
        </p:txBody>
      </p:sp>
      <p:pic>
        <p:nvPicPr>
          <p:cNvPr id="295" name="Google Shape;295;ga8b485b1ff_0_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900" y="3175000"/>
            <a:ext cx="94996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a8b485b1ff_0_205"/>
          <p:cNvSpPr txBox="1"/>
          <p:nvPr/>
        </p:nvSpPr>
        <p:spPr>
          <a:xfrm>
            <a:off x="6208300" y="1452776"/>
            <a:ext cx="4976400" cy="158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 Seasonal component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descomponer la serie mediante un modelo aditivo, y restarle la componente de seasonality a la serie.</a:t>
            </a:r>
            <a:endParaRPr/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usar un modelo que integre automáticamente este componente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ga8b485b1ff_0_205"/>
          <p:cNvCxnSpPr/>
          <p:nvPr/>
        </p:nvCxnSpPr>
        <p:spPr>
          <a:xfrm>
            <a:off x="7937500" y="4229100"/>
            <a:ext cx="508000" cy="0"/>
          </a:xfrm>
          <a:prstGeom prst="straightConnector1">
            <a:avLst/>
          </a:prstGeom>
          <a:noFill/>
          <a:ln w="4445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8" name="Google Shape;298;ga8b485b1ff_0_205"/>
          <p:cNvSpPr txBox="1"/>
          <p:nvPr/>
        </p:nvSpPr>
        <p:spPr>
          <a:xfrm>
            <a:off x="7334250" y="3815174"/>
            <a:ext cx="17145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Seasonal lag = 12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los valores</a:t>
            </a: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valores en función del anterior y posterior. Se suele usar la media.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similitud con los n últimos valores de la serie.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 en las fechas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 ocurrir que falte alguna fecha. Se podría solucionar obteniendo un range desde el primer valor al último, equiespaciandolo como nuestros datos (diario, horario...), y a este vector le aplicamos un left join de la serie original. 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 como resultado un TS sin huecos en el tiempo y con algunos missings en los valores, que habrá que rellenar con las técnicas anteriores.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306" name="Google Shape;306;ga8b485b1ff_0_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Técnicas de Regresión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predice valores futuros basados en los datos pasados. Para utilizar un modelo AR necesitamos un TS stationary.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la fórmula beta es un parámetro que podremos ir modificando, de -1 a 1, y epsilon es ruido.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de autoregresión. Se suele usar 1 o 2.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es el intercept.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Auto Regressive (AR)</a:t>
            </a:r>
            <a:endParaRPr sz="3100"/>
          </a:p>
        </p:txBody>
      </p:sp>
      <p:pic>
        <p:nvPicPr>
          <p:cNvPr id="320" name="Google Shape;320;ga8b485b1ff_0_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a8b485b1ff_0_2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sng" strike="noStrike" cap="non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 Integrated Moving Average</a:t>
            </a:r>
            <a:endParaRPr sz="1600" b="0" i="0" u="sng" strike="noStrike" cap="none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que utiliza valores y errores pasados para realizar predicciones en una serie temporal.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sng" strike="noStrike" cap="non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serie temporal NO puede tener seasonality. ARIMA lo modelará con el parámetro d. O diferencio por el lag de su seasonality o utilizo SARIMA.</a:t>
            </a: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sng" strike="noStrike" cap="non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qué no puede tener seasonality?</a:t>
            </a: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modelo es una REGRESIÓN basada en instantes anteriores, por lo que no puede existir correlación alta entre instantes de la serie temporal. Seasonality implica repetición de patrones cada X periodo (12 meses, 24h...), por lo que NO podemos usar datos con seasonality. Necesitamos garantizar la independencia de los lags de la serie.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sng" strike="noStrike" cap="non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utilizar el modelo SARIMA para series temporales con seasonality.</a:t>
            </a: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sng" strike="noStrike" cap="non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tiene que ser stationary. Lo haremos con el parámetro d</a:t>
            </a:r>
            <a:endParaRPr sz="1600" b="0" i="0" u="sng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31" name="Google Shape;33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sng" strike="noStrike" cap="non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consigo un TS stationary?</a:t>
            </a:r>
            <a:endParaRPr sz="1600" b="0" i="0" u="sng" strike="noStrike" cap="none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una o dos veces. Restando cada valor por su anterior.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 sería el parámetro “d” de ARIMA. Si la serie ya es stationary, d=0.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sng" strike="noStrike" cap="non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¿Cómo elimino la seasonality?</a:t>
            </a:r>
            <a:endParaRPr sz="1600" b="0" i="0" u="sng" strike="noStrike" cap="none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 por el periodo de la estacionalidad. Por ejemplo, diferenciando de 12 en 12, si tenemos datos mensuales.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usando un SARIMA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GB" sz="7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lags usados como predictores</a:t>
            </a:r>
            <a:endParaRPr sz="11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errores utilizados en la predicción</a:t>
            </a:r>
            <a:endParaRPr sz="11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 de veces que hay que diferenciar el TS</a:t>
            </a:r>
            <a:endParaRPr sz="11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qué diferenciamos?</a:t>
            </a: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convertir un non-stationary TS en un stationary. Por tanto, primero habrá que comprobar que efectivamente el TS es stationary. Para ello podemos aplicar el</a:t>
            </a:r>
            <a:r>
              <a:rPr lang="en-GB" sz="1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obtener el valor óptimo de diferenciación hay que fijarse en la ACF (Autocorrelation Function). Buscamos que los lags no tengan autocorrelación. Posibles escenarios: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partir de cierto lag, tiene una caída brusca en correlación: diferenciaremos por ese lag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caída exponencial: sería una buena situación. Diferenciaríamos por el lag 1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más con autocorrelación alta: tiene pinta de que tendremos que diferenciar dos veces.</a:t>
            </a: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43" name="Google Shape;343;ga8b485b1ff_0_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a8b485b1ff_0_2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53" name="Google Shape;353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55" name="Google Shape;355;ga8b485b1ff_0_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¿Qué es un Time Series?</a:t>
            </a:r>
            <a:endParaRPr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observaciones ordenadas en el tiempo, a través de intervalos de tiempo regulares.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intervalo de tiempo podría ser: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 (presupuesto anual)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(gastos)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 (tráfico aéreo)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 (ventas semanales)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 (tiempo)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 (precio stocks)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 (entradas en un call center)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 (Tráfico web)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transformar la serie temporal en un conjunto de lags, que serían las features del modelo, e intentaríamos predecir como si fuese un modelo clásico supervisado de regresión.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podríamos aplicar otros algoritmos: DecisionTreeRegressor, RandomForestRegressor...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63" name="Google Shape;363;ga231b88e58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71" name="Google Shape;371;ga2c25b0cc8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A77D618-FC6F-4661-8078-D7217B72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48" y="0"/>
            <a:ext cx="9427504" cy="6858000"/>
          </a:xfrm>
          <a:prstGeom prst="rect">
            <a:avLst/>
          </a:prstGeo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6556067D-E6B5-41F7-949A-E97335289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32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Algunos ejemplos</a:t>
            </a:r>
            <a:endParaRPr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Precio acciones Google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Diferencia diaria de precio acciones de Google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Nº Strikes anuales en EEUU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mensuales de casas unifamiliares en EEUU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Precio anual de la docena de huevos en EEUU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Cerdos sacrificados mensualmente en Victoria, Australia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g)Total de linces atrapados en el río McKenzie (Canadá)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Producción cervezera mensual en Australia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i) Producción eléctrica mensual en Australia.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Clasificación Series Temporales</a:t>
            </a:r>
            <a:endParaRPr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2250475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variables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8462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000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997025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432391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2250475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a8b485b1ff_0_62"/>
          <p:cNvSpPr txBox="1"/>
          <p:nvPr/>
        </p:nvSpPr>
        <p:spPr>
          <a:xfrm>
            <a:off x="8027400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Predicción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a8b485b1ff_0_62"/>
          <p:cNvSpPr txBox="1"/>
          <p:nvPr/>
        </p:nvSpPr>
        <p:spPr>
          <a:xfrm>
            <a:off x="8335800" y="2236475"/>
            <a:ext cx="2821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Determinística vs Estocástica</a:t>
            </a: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a8b485b1ff_0_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1850" y="2741574"/>
            <a:ext cx="2467500" cy="369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a8b485b1ff_0_62"/>
          <p:cNvSpPr txBox="1"/>
          <p:nvPr/>
        </p:nvSpPr>
        <p:spPr>
          <a:xfrm>
            <a:off x="815000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6">
            <a:alphaModFix/>
          </a:blip>
          <a:srcRect r="23652"/>
          <a:stretch/>
        </p:blipFill>
        <p:spPr>
          <a:xfrm>
            <a:off x="427450" y="5279700"/>
            <a:ext cx="2210559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3251863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56887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3100" y="5210842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8b485b1ff_0_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9008" y="5128200"/>
            <a:ext cx="1490691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a8b485b1ff_0_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32506" y="5186456"/>
            <a:ext cx="1583726" cy="131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Objetivo de 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Entender el pasado mediante análisis prescriptivo para predecir el futuro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46" name="Google Shape;146;ga8b485b1ff_0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a8b485b1ff_0_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55" name="Google Shape;155;ga8b485b1ff_0_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a8b485b1ff_0_2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a8b485b1ff_0_2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Componentes de un Time Series</a:t>
            </a:r>
            <a:endParaRPr/>
          </a:p>
        </p:txBody>
      </p:sp>
      <p:sp>
        <p:nvSpPr>
          <p:cNvPr id="168" name="Google Shape;168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Tendency</a:t>
            </a:r>
            <a:r>
              <a:rPr lang="en-GB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sz="1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sz="1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GB" sz="1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sz="1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sz="1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sz="1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variations</a:t>
            </a:r>
            <a:r>
              <a:rPr lang="en-GB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producidas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lo largo de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larga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Es poco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frecuente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económicos</a:t>
            </a:r>
            <a:r>
              <a:rPr lang="en-GB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bolsa</a:t>
            </a:r>
            <a:endParaRPr sz="13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a8b485b1f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a8b485b1ff_0_0"/>
          <p:cNvSpPr txBox="1"/>
          <p:nvPr/>
        </p:nvSpPr>
        <p:spPr>
          <a:xfrm>
            <a:off x="10005134" y="2998113"/>
            <a:ext cx="1899821" cy="430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Seasonal -&gt; Estacional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Stationary -&gt; Estacionario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2149</Words>
  <Application>Microsoft Office PowerPoint</Application>
  <PresentationFormat>Panorámica</PresentationFormat>
  <Paragraphs>274</Paragraphs>
  <Slides>32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Montserrat</vt:lpstr>
      <vt:lpstr>Calibri</vt:lpstr>
      <vt:lpstr>Arial</vt:lpstr>
      <vt:lpstr>Office Theme</vt:lpstr>
      <vt:lpstr>Machine Learning – Time Series</vt:lpstr>
      <vt:lpstr>Time Series Analítica</vt:lpstr>
      <vt:lpstr>¿Qué es un Time Series?</vt:lpstr>
      <vt:lpstr>Algunos ejemplos</vt:lpstr>
      <vt:lpstr>Clasificación Series Temporales</vt:lpstr>
      <vt:lpstr>Objetivo de Time Series Entender el pasado mediante análisis prescriptivo para predecir el futuro</vt:lpstr>
      <vt:lpstr>Visualización Time Series</vt:lpstr>
      <vt:lpstr>Visualización Time Series</vt:lpstr>
      <vt:lpstr>Componentes de un Time Series</vt:lpstr>
      <vt:lpstr>Additive vs Multiplicative Decompose</vt:lpstr>
      <vt:lpstr>Smoothing</vt:lpstr>
      <vt:lpstr>Smoothing</vt:lpstr>
      <vt:lpstr>Modelos de smoothing</vt:lpstr>
      <vt:lpstr>Simple Exponential Smoothing (SES)</vt:lpstr>
      <vt:lpstr>Double Exponential Smoothing (DES)</vt:lpstr>
      <vt:lpstr>Triple Exponential Smoothing (TES)</vt:lpstr>
      <vt:lpstr>Stationary &amp; Correlation</vt:lpstr>
      <vt:lpstr>Stationary</vt:lpstr>
      <vt:lpstr>Autocorrelation plot</vt:lpstr>
      <vt:lpstr>Test de hipotesis</vt:lpstr>
      <vt:lpstr>¿Cómo compruebo si una serie es Stationary?</vt:lpstr>
      <vt:lpstr>¿Cómo compruebo que el TS es seasonal?</vt:lpstr>
      <vt:lpstr>Deseasonalize</vt:lpstr>
      <vt:lpstr>Missings</vt:lpstr>
      <vt:lpstr>Time Series Técnicas de Regresión</vt:lpstr>
      <vt:lpstr>Auto Regressive (AR)</vt:lpstr>
      <vt:lpstr>ARIMA</vt:lpstr>
      <vt:lpstr>Valor differencing (d)</vt:lpstr>
      <vt:lpstr>SARIMA</vt:lpstr>
      <vt:lpstr>Otros modelos</vt:lpstr>
      <vt:lpstr>Facebook Prophet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Jon Ameyugo</cp:lastModifiedBy>
  <cp:revision>3</cp:revision>
  <dcterms:created xsi:type="dcterms:W3CDTF">2020-05-12T19:48:30Z</dcterms:created>
  <dcterms:modified xsi:type="dcterms:W3CDTF">2024-11-28T11:02:07Z</dcterms:modified>
</cp:coreProperties>
</file>